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1"/>
  </p:notesMasterIdLst>
  <p:sldIdLst>
    <p:sldId id="260" r:id="rId2"/>
    <p:sldId id="300" r:id="rId3"/>
    <p:sldId id="301" r:id="rId4"/>
    <p:sldId id="302" r:id="rId5"/>
    <p:sldId id="303" r:id="rId6"/>
    <p:sldId id="304" r:id="rId7"/>
    <p:sldId id="305" r:id="rId8"/>
    <p:sldId id="297" r:id="rId9"/>
    <p:sldId id="299" r:id="rId10"/>
    <p:sldId id="276" r:id="rId11"/>
    <p:sldId id="289" r:id="rId12"/>
    <p:sldId id="295" r:id="rId13"/>
    <p:sldId id="291" r:id="rId14"/>
    <p:sldId id="292" r:id="rId15"/>
    <p:sldId id="296" r:id="rId16"/>
    <p:sldId id="293" r:id="rId17"/>
    <p:sldId id="298" r:id="rId18"/>
    <p:sldId id="294" r:id="rId19"/>
    <p:sldId id="25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3957" autoAdjust="0"/>
  </p:normalViewPr>
  <p:slideViewPr>
    <p:cSldViewPr snapToGrid="0">
      <p:cViewPr>
        <p:scale>
          <a:sx n="80" d="100"/>
          <a:sy n="80" d="100"/>
        </p:scale>
        <p:origin x="342" y="-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D1309-A871-439A-B809-1BBC5DD1C7D8}" type="slidenum">
              <a:rPr lang="en-US"/>
              <a:pPr/>
              <a:t>11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D1309-A871-439A-B809-1BBC5DD1C7D8}" type="slidenum">
              <a:rPr lang="en-US"/>
              <a:pPr/>
              <a:t>12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D1309-A871-439A-B809-1BBC5DD1C7D8}" type="slidenum">
              <a:rPr lang="en-US"/>
              <a:pPr/>
              <a:t>13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5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D1309-A871-439A-B809-1BBC5DD1C7D8}" type="slidenum">
              <a:rPr lang="en-US"/>
              <a:pPr/>
              <a:t>14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7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D1309-A871-439A-B809-1BBC5DD1C7D8}" type="slidenum">
              <a:rPr lang="en-US"/>
              <a:pPr/>
              <a:t>15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4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2 – Feb 25,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35897" cy="3416300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/>
              <a:t>Do now – </a:t>
            </a:r>
            <a:r>
              <a:rPr lang="en-US" sz="3600" b="1" dirty="0"/>
              <a:t>Review your test results.</a:t>
            </a:r>
          </a:p>
          <a:p>
            <a:endParaRPr lang="en-US" sz="3400" b="1" dirty="0"/>
          </a:p>
          <a:p>
            <a:endParaRPr lang="en-US" sz="3400" b="1" dirty="0">
              <a:sym typeface="Euclid Extra" panose="02050502000505020303" pitchFamily="18" charset="2"/>
            </a:endParaRPr>
          </a:p>
          <a:p>
            <a:r>
              <a:rPr lang="en-US" sz="3300" b="1" dirty="0">
                <a:sym typeface="Euclid Extra" panose="02050502000505020303" pitchFamily="18" charset="2"/>
              </a:rPr>
              <a:t>Today’s Objective: </a:t>
            </a:r>
          </a:p>
          <a:p>
            <a:pPr lvl="1"/>
            <a:r>
              <a:rPr lang="en-US" sz="2900" b="1" dirty="0">
                <a:sym typeface="Euclid Extra" panose="02050502000505020303" pitchFamily="18" charset="2"/>
              </a:rPr>
              <a:t>B.2.1-4 Thermodynamic                                                                Processes and PV Work</a:t>
            </a:r>
          </a:p>
          <a:p>
            <a:r>
              <a:rPr lang="en-US" sz="3300" b="1" dirty="0"/>
              <a:t>Assignment: </a:t>
            </a:r>
          </a:p>
          <a:p>
            <a:pPr lvl="1"/>
            <a:r>
              <a:rPr lang="en-US" sz="3200" b="1" dirty="0"/>
              <a:t>B.2 p33 #18-23</a:t>
            </a: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lvl="1"/>
            <a:endParaRPr lang="en-US" b="1" dirty="0"/>
          </a:p>
          <a:p>
            <a:pPr>
              <a:buAutoNum type="alphaLcParenR"/>
            </a:pPr>
            <a:endParaRPr lang="en-US" b="1" dirty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27743" y="3716708"/>
            <a:ext cx="39574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</a:p>
          <a:p>
            <a:pPr lv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Processes</a:t>
            </a:r>
          </a:p>
          <a:p>
            <a:pPr lv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PV diagrams</a:t>
            </a:r>
          </a:p>
          <a:p>
            <a:pPr lv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PV work</a:t>
            </a:r>
          </a:p>
          <a:p>
            <a:pPr lv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PV work derived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091706" cy="706964"/>
          </a:xfrm>
        </p:spPr>
        <p:txBody>
          <a:bodyPr/>
          <a:lstStyle/>
          <a:p>
            <a:r>
              <a:rPr lang="en-US" dirty="0"/>
              <a:t>Change in energy for a system, last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3" y="2408651"/>
                <a:ext cx="10409236" cy="40259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b="1" dirty="0"/>
                  <a:t>Positive work, W</a:t>
                </a:r>
                <a:r>
                  <a:rPr lang="en-US" sz="2600" b="1" baseline="-25000" dirty="0"/>
                  <a:t>in  </a:t>
                </a:r>
                <a:r>
                  <a:rPr lang="en-US" sz="2600" b="1" dirty="0"/>
                  <a:t>(external)</a:t>
                </a:r>
              </a:p>
              <a:p>
                <a:pPr lvl="1"/>
                <a:r>
                  <a:rPr lang="en-US" sz="2200" b="1" dirty="0"/>
                  <a:t>Adds to the energy of a system.</a:t>
                </a:r>
              </a:p>
              <a:p>
                <a:r>
                  <a:rPr lang="en-US" sz="2600" b="1" dirty="0"/>
                  <a:t>Negative work, </a:t>
                </a:r>
                <a:r>
                  <a:rPr lang="en-US" sz="2600" b="1" dirty="0" err="1"/>
                  <a:t>W</a:t>
                </a:r>
                <a:r>
                  <a:rPr lang="en-US" sz="2600" b="1" baseline="-25000" dirty="0" err="1"/>
                  <a:t>out</a:t>
                </a:r>
                <a:r>
                  <a:rPr lang="en-US" sz="2600" b="1" baseline="-25000" dirty="0"/>
                  <a:t>  </a:t>
                </a:r>
                <a:r>
                  <a:rPr lang="en-US" sz="2600" b="1" dirty="0"/>
                  <a:t>(external)</a:t>
                </a:r>
              </a:p>
              <a:p>
                <a:pPr lvl="1"/>
                <a:r>
                  <a:rPr lang="en-US" sz="2200" b="1" dirty="0"/>
                  <a:t>Removes energy from a system </a:t>
                </a:r>
              </a:p>
              <a:p>
                <a:r>
                  <a:rPr lang="en-US" sz="2600" b="1" dirty="0"/>
                  <a:t>Positive Heat, Q</a:t>
                </a:r>
                <a:r>
                  <a:rPr lang="en-US" sz="2600" b="1" baseline="-25000" dirty="0"/>
                  <a:t>in</a:t>
                </a:r>
              </a:p>
              <a:p>
                <a:pPr lvl="1"/>
                <a:r>
                  <a:rPr lang="en-US" sz="2200" b="1" dirty="0"/>
                  <a:t>Adds to the energy of a system</a:t>
                </a:r>
                <a:r>
                  <a:rPr lang="en-US" sz="2600" b="1" dirty="0"/>
                  <a:t>.</a:t>
                </a:r>
              </a:p>
              <a:p>
                <a:r>
                  <a:rPr lang="en-US" sz="2600" b="1" dirty="0"/>
                  <a:t>Negative Heat,  </a:t>
                </a:r>
                <a:r>
                  <a:rPr lang="en-US" sz="2600" b="1" dirty="0" err="1"/>
                  <a:t>Q</a:t>
                </a:r>
                <a:r>
                  <a:rPr lang="en-US" sz="2600" b="1" baseline="-25000" dirty="0" err="1"/>
                  <a:t>out</a:t>
                </a:r>
                <a:endParaRPr lang="en-US" sz="2600" b="1" dirty="0"/>
              </a:p>
              <a:p>
                <a:pPr lvl="1"/>
                <a:r>
                  <a:rPr lang="en-US" sz="2200" b="1" dirty="0"/>
                  <a:t>Removes energy from a system </a:t>
                </a:r>
                <a:r>
                  <a:rPr lang="en-US" sz="1800" b="1" dirty="0"/>
                  <a:t>			</a:t>
                </a:r>
                <a:r>
                  <a:rPr lang="en-US" sz="2000" b="1" dirty="0"/>
                  <a:t>Overall: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</m:oMath>
                </a14:m>
                <a:endParaRPr lang="en-US" sz="2800" b="1" dirty="0"/>
              </a:p>
              <a:p>
                <a:endParaRPr lang="en-US" sz="22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3" y="2408651"/>
                <a:ext cx="10409236" cy="4025900"/>
              </a:xfrm>
              <a:blipFill>
                <a:blip r:embed="rId2"/>
                <a:stretch>
                  <a:fillRect l="-585" t="-2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8" y="1989551"/>
            <a:ext cx="4363291" cy="37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7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3" y="973668"/>
            <a:ext cx="9647366" cy="706964"/>
          </a:xfrm>
        </p:spPr>
        <p:txBody>
          <a:bodyPr/>
          <a:lstStyle/>
          <a:p>
            <a:r>
              <a:rPr lang="en-US" dirty="0"/>
              <a:t>PV Work Derived Part 1 – Work by </a:t>
            </a:r>
            <a:r>
              <a:rPr lang="en-US" dirty="0" err="1"/>
              <a:t>F</a:t>
            </a:r>
            <a:r>
              <a:rPr lang="en-US" baseline="-25000" dirty="0" err="1"/>
              <a:t>ext</a:t>
            </a:r>
            <a:r>
              <a:rPr lang="en-US" b="1" dirty="0">
                <a:sym typeface="Euclid 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5018" y="2411994"/>
            <a:ext cx="8656992" cy="3933809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/>
              <a:t>Work is defined as a force applied through a distance.   </a:t>
            </a:r>
          </a:p>
          <a:p>
            <a:r>
              <a:rPr lang="en-US" sz="2800" b="1" dirty="0"/>
              <a:t>Recall that work done </a:t>
            </a:r>
            <a:r>
              <a:rPr lang="en-US" sz="2800" b="1" u="sng" dirty="0"/>
              <a:t>ON a system is positive</a:t>
            </a:r>
            <a:r>
              <a:rPr lang="en-US" sz="2800" b="1" dirty="0"/>
              <a:t> adding energy to a system.</a:t>
            </a:r>
          </a:p>
          <a:p>
            <a:r>
              <a:rPr lang="en-US" sz="2800" b="1" dirty="0"/>
              <a:t>Picture an external force applied to a freely moving plunger in a cylinder on its side with a gas trapped.</a:t>
            </a:r>
          </a:p>
          <a:p>
            <a:r>
              <a:rPr lang="en-US" sz="2800" b="1" dirty="0"/>
              <a:t>The work done by an </a:t>
            </a:r>
            <a:r>
              <a:rPr lang="en-US" sz="2800" b="1" i="1" dirty="0"/>
              <a:t>external</a:t>
            </a:r>
            <a:r>
              <a:rPr lang="en-US" sz="2800" b="1" dirty="0"/>
              <a:t> force for a </a:t>
            </a:r>
            <a:r>
              <a:rPr lang="en-US" sz="2800" b="1" u="sng" dirty="0"/>
              <a:t>compression will be positive </a:t>
            </a:r>
            <a:r>
              <a:rPr lang="en-US" sz="2800" b="1" dirty="0"/>
              <a:t>and the work done by an </a:t>
            </a:r>
            <a:r>
              <a:rPr lang="en-US" sz="2800" b="1" i="1" dirty="0"/>
              <a:t>external</a:t>
            </a:r>
            <a:r>
              <a:rPr lang="en-US" sz="2800" b="1" dirty="0"/>
              <a:t> force for an </a:t>
            </a:r>
            <a:r>
              <a:rPr lang="en-US" sz="2800" b="1" u="sng" dirty="0"/>
              <a:t>expansion will be negative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The external force always points in the same direction which is defined as the positive x axis.</a:t>
            </a:r>
          </a:p>
          <a:p>
            <a:r>
              <a:rPr lang="en-US" sz="2800" b="1" dirty="0"/>
              <a:t>Here, </a:t>
            </a:r>
            <a:r>
              <a:rPr lang="en-US" sz="2800" b="1" dirty="0">
                <a:sym typeface="Euclid Symbol" panose="05050102010706020507" pitchFamily="18" charset="2"/>
              </a:rPr>
              <a:t>s is positive for compression and negative for expansion</a:t>
            </a:r>
            <a:endParaRPr lang="en-US" sz="28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389099"/>
              </p:ext>
            </p:extLst>
          </p:nvPr>
        </p:nvGraphicFramePr>
        <p:xfrm>
          <a:off x="9572010" y="2320926"/>
          <a:ext cx="2510453" cy="72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4" imgW="787320" imgH="228600" progId="Equation.DSMT4">
                  <p:embed/>
                </p:oleObj>
              </mc:Choice>
              <mc:Fallback>
                <p:oleObj name="Equation" r:id="rId4" imgW="78732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72010" y="2320926"/>
                        <a:ext cx="2510453" cy="72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8229601" y="5080947"/>
            <a:ext cx="3366661" cy="1477355"/>
            <a:chOff x="8229601" y="5080947"/>
            <a:chExt cx="3366661" cy="1477355"/>
          </a:xfrm>
        </p:grpSpPr>
        <p:grpSp>
          <p:nvGrpSpPr>
            <p:cNvPr id="15" name="Group 14"/>
            <p:cNvGrpSpPr/>
            <p:nvPr/>
          </p:nvGrpSpPr>
          <p:grpSpPr>
            <a:xfrm>
              <a:off x="8229601" y="5635219"/>
              <a:ext cx="3366661" cy="923083"/>
              <a:chOff x="6531429" y="5461552"/>
              <a:chExt cx="3366661" cy="923083"/>
            </a:xfrm>
          </p:grpSpPr>
          <p:grpSp>
            <p:nvGrpSpPr>
              <p:cNvPr id="19" name="Group 18"/>
              <p:cNvGrpSpPr/>
              <p:nvPr/>
            </p:nvGrpSpPr>
            <p:grpSpPr>
              <a:xfrm rot="16200000">
                <a:off x="8757639" y="5218297"/>
                <a:ext cx="897195" cy="1383706"/>
                <a:chOff x="10368366" y="3865826"/>
                <a:chExt cx="1069598" cy="2231289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10368366" y="4633993"/>
                  <a:ext cx="1069598" cy="46494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0368366" y="5632166"/>
                  <a:ext cx="1069598" cy="4649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/>
                <p:cNvCxnSpPr>
                  <a:stCxn id="24" idx="2"/>
                </p:cNvCxnSpPr>
                <p:nvPr/>
              </p:nvCxnSpPr>
              <p:spPr>
                <a:xfrm flipV="1">
                  <a:off x="10368366" y="4058377"/>
                  <a:ext cx="0" cy="180626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11437964" y="4086790"/>
                  <a:ext cx="0" cy="180626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 26"/>
                <p:cNvSpPr/>
                <p:nvPr/>
              </p:nvSpPr>
              <p:spPr>
                <a:xfrm>
                  <a:off x="10368366" y="3865826"/>
                  <a:ext cx="1069598" cy="46494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0817815" y="3947711"/>
                  <a:ext cx="155415" cy="85676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" name="Straight Arrow Connector 3"/>
              <p:cNvCxnSpPr/>
              <p:nvPr/>
            </p:nvCxnSpPr>
            <p:spPr>
              <a:xfrm flipV="1">
                <a:off x="6531429" y="5916560"/>
                <a:ext cx="151155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951306" y="5922970"/>
                <a:ext cx="671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err="1"/>
                  <a:t>F</a:t>
                </a:r>
                <a:r>
                  <a:rPr lang="en-US" sz="2400" b="1" i="1" baseline="-25000" dirty="0" err="1"/>
                  <a:t>ext</a:t>
                </a:r>
                <a:endParaRPr lang="en-US" sz="2400" b="1" i="1" dirty="0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>
              <a:off x="10794647" y="5561040"/>
              <a:ext cx="513282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0715386" y="5080947"/>
              <a:ext cx="671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ym typeface="Euclid Symbol" panose="05050102010706020507" pitchFamily="18" charset="2"/>
                </a:rPr>
                <a:t>s</a:t>
              </a:r>
              <a:endParaRPr lang="en-US" sz="2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57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3" y="973668"/>
            <a:ext cx="9647366" cy="706964"/>
          </a:xfrm>
        </p:spPr>
        <p:txBody>
          <a:bodyPr/>
          <a:lstStyle/>
          <a:p>
            <a:r>
              <a:rPr lang="en-US" dirty="0"/>
              <a:t>PV Work Derived Part 2 – Piston </a:t>
            </a:r>
            <a:r>
              <a:rPr lang="en-US" dirty="0">
                <a:sym typeface="Euclid Symbol" panose="05050102010706020507" pitchFamily="18" charset="2"/>
              </a:rPr>
              <a:t>h signs</a:t>
            </a:r>
            <a:r>
              <a:rPr lang="en-US" b="1" dirty="0">
                <a:sym typeface="Euclid 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5018" y="2411994"/>
            <a:ext cx="9270226" cy="3498157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Consider the external force from the perspective of the gas by turning the cylinder vertically.</a:t>
            </a:r>
          </a:p>
          <a:p>
            <a:r>
              <a:rPr lang="en-US" sz="2800" b="1" dirty="0"/>
              <a:t>Pick a height = 0 point as the initial piston location.</a:t>
            </a:r>
          </a:p>
          <a:p>
            <a:r>
              <a:rPr lang="en-US" sz="2800" b="1" dirty="0"/>
              <a:t>For an expansion, the </a:t>
            </a:r>
            <a:r>
              <a:rPr lang="en-US" sz="2800" b="1" dirty="0">
                <a:sym typeface="Euclid Symbol" panose="05050102010706020507" pitchFamily="18" charset="2"/>
              </a:rPr>
              <a:t>h </a:t>
            </a:r>
            <a:r>
              <a:rPr lang="en-US" sz="2800" b="1" dirty="0"/>
              <a:t>of the gas sample is positive (h – 0)</a:t>
            </a:r>
          </a:p>
          <a:p>
            <a:r>
              <a:rPr lang="en-US" sz="2800" b="1" dirty="0"/>
              <a:t>For a compression, the </a:t>
            </a:r>
            <a:r>
              <a:rPr lang="en-US" sz="2800" b="1" dirty="0">
                <a:sym typeface="Euclid Symbol" panose="05050102010706020507" pitchFamily="18" charset="2"/>
              </a:rPr>
              <a:t>h </a:t>
            </a:r>
            <a:r>
              <a:rPr lang="en-US" sz="2800" b="1" dirty="0"/>
              <a:t>of the gas sample is negative (-h – 0)</a:t>
            </a:r>
          </a:p>
          <a:p>
            <a:r>
              <a:rPr lang="en-US" sz="2800" b="1" dirty="0"/>
              <a:t>Notice that these signs for </a:t>
            </a:r>
            <a:r>
              <a:rPr lang="en-US" sz="2800" b="1" dirty="0">
                <a:sym typeface="Euclid Symbol" panose="05050102010706020507" pitchFamily="18" charset="2"/>
              </a:rPr>
              <a:t>h are backwards from what we had for s.</a:t>
            </a:r>
            <a:endParaRPr lang="en-US" sz="28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9840902" y="3892994"/>
            <a:ext cx="1678529" cy="1383706"/>
            <a:chOff x="9991695" y="3947711"/>
            <a:chExt cx="1275788" cy="1412280"/>
          </a:xfrm>
        </p:grpSpPr>
        <p:grpSp>
          <p:nvGrpSpPr>
            <p:cNvPr id="9" name="Group 8"/>
            <p:cNvGrpSpPr/>
            <p:nvPr/>
          </p:nvGrpSpPr>
          <p:grpSpPr>
            <a:xfrm>
              <a:off x="10585558" y="3947711"/>
              <a:ext cx="681925" cy="1412280"/>
              <a:chOff x="10368366" y="3865826"/>
              <a:chExt cx="1069598" cy="2231289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0368366" y="4633993"/>
                <a:ext cx="1069598" cy="46494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368366" y="5632166"/>
                <a:ext cx="1069598" cy="4649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8" idx="2"/>
              </p:cNvCxnSpPr>
              <p:nvPr/>
            </p:nvCxnSpPr>
            <p:spPr>
              <a:xfrm flipV="1">
                <a:off x="10368366" y="4058377"/>
                <a:ext cx="0" cy="18062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1437964" y="4086790"/>
                <a:ext cx="0" cy="18062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10368366" y="3865826"/>
                <a:ext cx="1069598" cy="46494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0817815" y="3947711"/>
                <a:ext cx="155415" cy="8567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0015330" y="4153452"/>
              <a:ext cx="833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h=h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30410" y="4410889"/>
              <a:ext cx="824786" cy="37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h=0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91695" y="4692022"/>
              <a:ext cx="833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h=-h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9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Work Derived – Part 3 Work external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93169" y="2815514"/>
            <a:ext cx="9592833" cy="3498157"/>
          </a:xfrm>
        </p:spPr>
        <p:txBody>
          <a:bodyPr>
            <a:normAutofit/>
          </a:bodyPr>
          <a:lstStyle/>
          <a:p>
            <a:r>
              <a:rPr lang="en-US" sz="2400" b="1" dirty="0"/>
              <a:t>Work external from gas’s perspective?</a:t>
            </a:r>
          </a:p>
          <a:p>
            <a:r>
              <a:rPr lang="en-US" sz="2400" b="1" dirty="0"/>
              <a:t>Expansion, </a:t>
            </a:r>
            <a:r>
              <a:rPr lang="en-US" sz="2400" b="1" dirty="0">
                <a:sym typeface="Euclid Symbol" panose="05050102010706020507" pitchFamily="18" charset="2"/>
              </a:rPr>
              <a:t>h </a:t>
            </a:r>
            <a:r>
              <a:rPr lang="en-US" sz="2400" b="1" dirty="0"/>
              <a:t>positive 	Compression, </a:t>
            </a:r>
            <a:r>
              <a:rPr lang="en-US" sz="2400" b="1" dirty="0">
                <a:sym typeface="Euclid Symbol" panose="05050102010706020507" pitchFamily="18" charset="2"/>
              </a:rPr>
              <a:t>h </a:t>
            </a:r>
            <a:r>
              <a:rPr lang="en-US" sz="2400" b="1" dirty="0"/>
              <a:t>negative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s=  – h 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h positive for expansion and h negative for compression</a:t>
            </a:r>
            <a:endParaRPr lang="en-US" sz="2400" b="1" dirty="0"/>
          </a:p>
          <a:p>
            <a:r>
              <a:rPr lang="en-US" sz="2400" b="1" dirty="0">
                <a:sym typeface="Euclid Symbol" panose="05050102010706020507" pitchFamily="18" charset="2"/>
              </a:rPr>
              <a:t>Substituting, </a:t>
            </a:r>
            <a:r>
              <a:rPr lang="en-US" sz="2400" b="1" dirty="0" err="1">
                <a:sym typeface="Euclid Symbol" panose="05050102010706020507" pitchFamily="18" charset="2"/>
              </a:rPr>
              <a:t>W</a:t>
            </a:r>
            <a:r>
              <a:rPr lang="en-US" sz="2400" b="1" baseline="-25000" dirty="0" err="1">
                <a:sym typeface="Euclid Symbol" panose="05050102010706020507" pitchFamily="18" charset="2"/>
              </a:rPr>
              <a:t>ext</a:t>
            </a:r>
            <a:r>
              <a:rPr lang="en-US" sz="2400" b="1" dirty="0">
                <a:sym typeface="Euclid Symbol" panose="05050102010706020507" pitchFamily="18" charset="2"/>
              </a:rPr>
              <a:t> = – F h</a:t>
            </a:r>
          </a:p>
          <a:p>
            <a:r>
              <a:rPr lang="en-US" sz="2400" b="1" dirty="0" err="1"/>
              <a:t>Work</a:t>
            </a:r>
            <a:r>
              <a:rPr lang="en-US" sz="2400" b="1" baseline="-25000" dirty="0" err="1"/>
              <a:t>ext</a:t>
            </a:r>
            <a:r>
              <a:rPr lang="en-US" sz="2400" b="1" dirty="0"/>
              <a:t> for expansion is negative                                  		                              </a:t>
            </a:r>
            <a:r>
              <a:rPr lang="en-US" sz="2400" b="1" dirty="0" err="1"/>
              <a:t>Work</a:t>
            </a:r>
            <a:r>
              <a:rPr lang="en-US" sz="2400" b="1" baseline="-25000" dirty="0" err="1"/>
              <a:t>ext</a:t>
            </a:r>
            <a:r>
              <a:rPr lang="en-US" sz="2400" b="1" dirty="0"/>
              <a:t> for compression is positive </a:t>
            </a:r>
          </a:p>
          <a:p>
            <a:pPr marL="0" indent="0">
              <a:buNone/>
            </a:pPr>
            <a:endParaRPr lang="en-US" sz="2000" b="1" dirty="0">
              <a:sym typeface="Euclid Symbol" panose="05050102010706020507" pitchFamily="18" charset="2"/>
            </a:endParaRPr>
          </a:p>
          <a:p>
            <a:pPr lvl="1"/>
            <a:endParaRPr lang="en-US" sz="1800" b="1" dirty="0">
              <a:sym typeface="Euclid Symbol" panose="05050102010706020507" pitchFamily="18" charset="2"/>
            </a:endParaRPr>
          </a:p>
          <a:p>
            <a:endParaRPr lang="en-US" sz="2000" b="1" dirty="0"/>
          </a:p>
          <a:p>
            <a:endParaRPr lang="en-US" sz="2000" b="1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310312"/>
              </p:ext>
            </p:extLst>
          </p:nvPr>
        </p:nvGraphicFramePr>
        <p:xfrm>
          <a:off x="7547911" y="5509491"/>
          <a:ext cx="2783108" cy="79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" name="Equation" r:id="rId4" imgW="799920" imgH="228600" progId="Equation.DSMT4">
                  <p:embed/>
                </p:oleObj>
              </mc:Choice>
              <mc:Fallback>
                <p:oleObj name="Equation" r:id="rId4" imgW="799920" imgH="2286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7911" y="5509491"/>
                        <a:ext cx="2783108" cy="79454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207483"/>
              </p:ext>
            </p:extLst>
          </p:nvPr>
        </p:nvGraphicFramePr>
        <p:xfrm>
          <a:off x="7725162" y="2394826"/>
          <a:ext cx="2191204" cy="638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Equation" r:id="rId6" imgW="609480" imgH="177480" progId="Equation.DSMT4">
                  <p:embed/>
                </p:oleObj>
              </mc:Choice>
              <mc:Fallback>
                <p:oleObj name="Equation" r:id="rId6" imgW="60948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25162" y="2394826"/>
                        <a:ext cx="2191204" cy="638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9980181" y="3180886"/>
            <a:ext cx="1678529" cy="1383706"/>
            <a:chOff x="9991695" y="3947711"/>
            <a:chExt cx="1275788" cy="1412280"/>
          </a:xfrm>
        </p:grpSpPr>
        <p:grpSp>
          <p:nvGrpSpPr>
            <p:cNvPr id="15" name="Group 14"/>
            <p:cNvGrpSpPr/>
            <p:nvPr/>
          </p:nvGrpSpPr>
          <p:grpSpPr>
            <a:xfrm>
              <a:off x="10585558" y="3947711"/>
              <a:ext cx="681925" cy="1412280"/>
              <a:chOff x="10368366" y="3865826"/>
              <a:chExt cx="1069598" cy="223128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0368366" y="4633993"/>
                <a:ext cx="1069598" cy="46494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368366" y="5632166"/>
                <a:ext cx="1069598" cy="4649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20" idx="2"/>
              </p:cNvCxnSpPr>
              <p:nvPr/>
            </p:nvCxnSpPr>
            <p:spPr>
              <a:xfrm flipV="1">
                <a:off x="10368366" y="4058377"/>
                <a:ext cx="0" cy="18062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1437964" y="4086790"/>
                <a:ext cx="0" cy="18062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10368366" y="3865826"/>
                <a:ext cx="1069598" cy="46494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17815" y="3947711"/>
                <a:ext cx="155415" cy="8567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0015330" y="4153452"/>
              <a:ext cx="833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h=h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30410" y="4410889"/>
              <a:ext cx="824786" cy="37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h=0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91695" y="4692022"/>
              <a:ext cx="833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h=-h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3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Work Derived – Part 4 Gas Pressure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5018" y="2411994"/>
            <a:ext cx="8335344" cy="3498157"/>
          </a:xfrm>
        </p:spPr>
        <p:txBody>
          <a:bodyPr>
            <a:normAutofit/>
          </a:bodyPr>
          <a:lstStyle/>
          <a:p>
            <a:r>
              <a:rPr lang="en-US" sz="2400" b="1" dirty="0"/>
              <a:t>To transform our </a:t>
            </a:r>
            <a:r>
              <a:rPr lang="en-US" sz="2400" b="1" dirty="0" err="1"/>
              <a:t>W</a:t>
            </a:r>
            <a:r>
              <a:rPr lang="en-US" sz="2400" b="1" baseline="-25000" dirty="0" err="1"/>
              <a:t>ext</a:t>
            </a:r>
            <a:r>
              <a:rPr lang="en-US" sz="2400" b="1" dirty="0"/>
              <a:t> expression into PV work, we first recognize that… the force exerted by the gas pressure is an </a:t>
            </a:r>
            <a:r>
              <a:rPr lang="en-US" sz="2400" b="1" u="sng" dirty="0"/>
              <a:t>equal and opposite reaction force</a:t>
            </a:r>
            <a:r>
              <a:rPr lang="en-US" sz="2400" b="1" dirty="0"/>
              <a:t> to the external applied force. </a:t>
            </a:r>
          </a:p>
          <a:p>
            <a:pPr lvl="1"/>
            <a:r>
              <a:rPr lang="en-US" sz="2200" b="1" dirty="0"/>
              <a:t>The gas pressure pushes out. The external force pushes in.</a:t>
            </a:r>
          </a:p>
          <a:p>
            <a:pPr lvl="1"/>
            <a:r>
              <a:rPr lang="en-US" sz="2200" b="1" dirty="0"/>
              <a:t>Equal and opposite.</a:t>
            </a:r>
          </a:p>
          <a:p>
            <a:r>
              <a:rPr lang="en-US" sz="2400" b="1" u="sng" dirty="0"/>
              <a:t>W done by the gas </a:t>
            </a:r>
            <a:r>
              <a:rPr lang="en-US" sz="2400" b="1" dirty="0"/>
              <a:t>is the opposite of the </a:t>
            </a:r>
            <a:r>
              <a:rPr lang="en-US" sz="2400" b="1" dirty="0" err="1"/>
              <a:t>W</a:t>
            </a:r>
            <a:r>
              <a:rPr lang="en-US" sz="2400" b="1" baseline="-25000" dirty="0" err="1"/>
              <a:t>ext</a:t>
            </a:r>
            <a:endParaRPr lang="en-US" sz="2400" b="1" baseline="-250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085590"/>
              </p:ext>
            </p:extLst>
          </p:nvPr>
        </p:nvGraphicFramePr>
        <p:xfrm>
          <a:off x="9304538" y="4547600"/>
          <a:ext cx="2505569" cy="71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1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04538" y="4547600"/>
                        <a:ext cx="2505569" cy="71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77312"/>
              </p:ext>
            </p:extLst>
          </p:nvPr>
        </p:nvGraphicFramePr>
        <p:xfrm>
          <a:off x="9250362" y="3153954"/>
          <a:ext cx="2613921" cy="74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2" name="Equation" r:id="rId6" imgW="799920" imgH="228600" progId="Equation.DSMT4">
                  <p:embed/>
                </p:oleObj>
              </mc:Choice>
              <mc:Fallback>
                <p:oleObj name="Equation" r:id="rId6" imgW="799920" imgH="2286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50362" y="3153954"/>
                        <a:ext cx="2613921" cy="74624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3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Work Derived – Part 5 PV Work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5018" y="2411994"/>
            <a:ext cx="8335344" cy="3498157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To convert force of gas into pressure and </a:t>
            </a:r>
            <a:r>
              <a:rPr lang="en-US" sz="2400" b="1" dirty="0">
                <a:sym typeface="Euclid Symbol" panose="05050102010706020507" pitchFamily="18" charset="2"/>
              </a:rPr>
              <a:t>h into V, multiply by A/A as a form of 1.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Sort the factors and replace by the definitions of P and V.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Ta Da. That’s why </a:t>
            </a:r>
            <a:r>
              <a:rPr lang="en-US" sz="2400" b="1" u="sng" dirty="0">
                <a:sym typeface="Euclid Symbol" panose="05050102010706020507" pitchFamily="18" charset="2"/>
              </a:rPr>
              <a:t>the work done BY a gas is called PV work.</a:t>
            </a:r>
          </a:p>
          <a:p>
            <a:r>
              <a:rPr lang="en-US" sz="3600" b="1" u="sng" dirty="0">
                <a:solidFill>
                  <a:srgbClr val="FF0000"/>
                </a:solidFill>
                <a:sym typeface="Euclid Symbol" panose="05050102010706020507" pitchFamily="18" charset="2"/>
              </a:rPr>
              <a:t>W for an expansion is positive and W for a compression is negative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524397"/>
              </p:ext>
            </p:extLst>
          </p:nvPr>
        </p:nvGraphicFramePr>
        <p:xfrm>
          <a:off x="9288459" y="2411994"/>
          <a:ext cx="2105409" cy="60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8459" y="2411994"/>
                        <a:ext cx="2105409" cy="60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441086"/>
              </p:ext>
            </p:extLst>
          </p:nvPr>
        </p:nvGraphicFramePr>
        <p:xfrm>
          <a:off x="9098506" y="2947943"/>
          <a:ext cx="2751410" cy="133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Equation" r:id="rId6" imgW="812520" imgH="393480" progId="Equation.DSMT4">
                  <p:embed/>
                </p:oleObj>
              </mc:Choice>
              <mc:Fallback>
                <p:oleObj name="Equation" r:id="rId6" imgW="812520" imgH="3934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98506" y="2947943"/>
                        <a:ext cx="2751410" cy="1330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073155"/>
              </p:ext>
            </p:extLst>
          </p:nvPr>
        </p:nvGraphicFramePr>
        <p:xfrm>
          <a:off x="9132583" y="4149209"/>
          <a:ext cx="2835112" cy="133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Equation" r:id="rId8" imgW="838080" imgH="393480" progId="Equation.DSMT4">
                  <p:embed/>
                </p:oleObj>
              </mc:Choice>
              <mc:Fallback>
                <p:oleObj name="Equation" r:id="rId8" imgW="838080" imgH="393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32583" y="4149209"/>
                        <a:ext cx="2835112" cy="1330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694643"/>
              </p:ext>
            </p:extLst>
          </p:nvPr>
        </p:nvGraphicFramePr>
        <p:xfrm>
          <a:off x="8938727" y="5671060"/>
          <a:ext cx="2626826" cy="720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Equation" r:id="rId10" imgW="647640" imgH="177480" progId="Equation.DSMT4">
                  <p:embed/>
                </p:oleObj>
              </mc:Choice>
              <mc:Fallback>
                <p:oleObj name="Equation" r:id="rId10" imgW="647640" imgH="177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38727" y="5671060"/>
                        <a:ext cx="2626826" cy="72038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4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work on a PV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122923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P is the vertical axis and V is the horizontal, so P</a:t>
            </a:r>
            <a:r>
              <a:rPr lang="en-US" sz="2800" b="1" dirty="0">
                <a:sym typeface="Euclid Symbol" panose="05050102010706020507" pitchFamily="18" charset="2"/>
              </a:rPr>
              <a:t>V corresponds to the area under the curve for a process. </a:t>
            </a:r>
          </a:p>
          <a:p>
            <a:r>
              <a:rPr lang="en-US" sz="2800" b="1" dirty="0">
                <a:sym typeface="Euclid Symbol" panose="05050102010706020507" pitchFamily="18" charset="2"/>
              </a:rPr>
              <a:t>If the process is not isobaric, the PV work is still the area under the curve.</a:t>
            </a:r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12" t="21981" r="69217" b="48570"/>
          <a:stretch/>
        </p:blipFill>
        <p:spPr>
          <a:xfrm>
            <a:off x="7347650" y="2730981"/>
            <a:ext cx="4844350" cy="31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work on a PV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599632" cy="341630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ym typeface="Euclid Symbol" panose="05050102010706020507" pitchFamily="18" charset="2"/>
              </a:rPr>
              <a:t>Sometimes this is easy to calculate, but for isothermals and adiabatic processes, it requires calculus.</a:t>
            </a:r>
          </a:p>
          <a:p>
            <a:pPr>
              <a:spcAft>
                <a:spcPts val="600"/>
              </a:spcAft>
            </a:pPr>
            <a:r>
              <a:rPr lang="en-US" sz="2800" b="1" u="sng" dirty="0">
                <a:sym typeface="Euclid Symbol" panose="05050102010706020507" pitchFamily="18" charset="2"/>
              </a:rPr>
              <a:t>Expansions, area sweeps to the right are positive work </a:t>
            </a:r>
            <a:r>
              <a:rPr lang="en-US" sz="2800" b="1" dirty="0">
                <a:sym typeface="Euclid Symbol" panose="05050102010706020507" pitchFamily="18" charset="2"/>
              </a:rPr>
              <a:t>(V is positive) </a:t>
            </a:r>
          </a:p>
          <a:p>
            <a:r>
              <a:rPr lang="en-US" sz="2800" b="1" u="sng" dirty="0">
                <a:sym typeface="Euclid Symbol" panose="05050102010706020507" pitchFamily="18" charset="2"/>
              </a:rPr>
              <a:t>Compressions, area sweeps to the left are negative work </a:t>
            </a:r>
            <a:r>
              <a:rPr lang="en-US" sz="2800" b="1" dirty="0">
                <a:sym typeface="Euclid Symbol" panose="05050102010706020507" pitchFamily="18" charset="2"/>
              </a:rPr>
              <a:t>(V is negative)</a:t>
            </a:r>
          </a:p>
          <a:p>
            <a:endParaRPr lang="en-US" sz="2000" b="1" dirty="0">
              <a:sym typeface="Euclid Symbol" panose="05050102010706020507" pitchFamily="18" charset="2"/>
            </a:endParaRPr>
          </a:p>
          <a:p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92" t="45498" r="68979" b="18485"/>
          <a:stretch/>
        </p:blipFill>
        <p:spPr>
          <a:xfrm>
            <a:off x="7687207" y="2413252"/>
            <a:ext cx="3874527" cy="304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for a PV diagram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05" y="2291702"/>
            <a:ext cx="6979297" cy="4039896"/>
          </a:xfrm>
        </p:spPr>
        <p:txBody>
          <a:bodyPr>
            <a:noAutofit/>
          </a:bodyPr>
          <a:lstStyle/>
          <a:p>
            <a:r>
              <a:rPr lang="en-US" sz="2400" b="1" dirty="0"/>
              <a:t>Many processes that are shown on a PV diagram are </a:t>
            </a:r>
            <a:r>
              <a:rPr lang="en-US" sz="2400" b="1" u="sng" dirty="0"/>
              <a:t>cycles</a:t>
            </a:r>
            <a:r>
              <a:rPr lang="en-US" sz="2400" b="1" dirty="0"/>
              <a:t> that </a:t>
            </a:r>
            <a:r>
              <a:rPr lang="en-US" sz="2400" b="1" u="sng" dirty="0"/>
              <a:t>return </a:t>
            </a:r>
            <a:r>
              <a:rPr lang="en-US" sz="2400" b="1" dirty="0"/>
              <a:t>the state of the system </a:t>
            </a:r>
            <a:r>
              <a:rPr lang="en-US" sz="2400" b="1" u="sng" dirty="0"/>
              <a:t>to the initial conditions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The </a:t>
            </a:r>
            <a:r>
              <a:rPr lang="en-US" sz="2400" b="1" u="sng" dirty="0"/>
              <a:t>energy change for a cycle is zero </a:t>
            </a:r>
            <a:r>
              <a:rPr lang="en-US" sz="2400" b="1" dirty="0"/>
              <a:t>because energy is a state function.</a:t>
            </a:r>
          </a:p>
          <a:p>
            <a:r>
              <a:rPr lang="en-US" sz="2400" b="1" u="sng" dirty="0"/>
              <a:t>Work is not a state function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Work is the </a:t>
            </a:r>
            <a:r>
              <a:rPr lang="en-US" sz="2400" b="1" u="sng" dirty="0"/>
              <a:t>area within the loop </a:t>
            </a:r>
            <a:r>
              <a:rPr lang="en-US" sz="2400" b="1" dirty="0"/>
              <a:t>created by the processes that make up the cycle.</a:t>
            </a:r>
          </a:p>
          <a:p>
            <a:r>
              <a:rPr lang="en-US" sz="2400" b="1" u="sng" dirty="0"/>
              <a:t>CW loop is pos. W</a:t>
            </a:r>
            <a:r>
              <a:rPr lang="en-US" sz="2400" b="1" dirty="0"/>
              <a:t>.     </a:t>
            </a:r>
            <a:r>
              <a:rPr lang="en-US" sz="2400" b="1" u="sng" dirty="0"/>
              <a:t>CCW loop is neg. W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2" t="56938" r="60188" b="18061"/>
          <a:stretch/>
        </p:blipFill>
        <p:spPr>
          <a:xfrm>
            <a:off x="7506668" y="2482849"/>
            <a:ext cx="4491517" cy="1828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513" t="56938" r="42893" b="18061"/>
          <a:stretch/>
        </p:blipFill>
        <p:spPr>
          <a:xfrm>
            <a:off x="8607794" y="4311650"/>
            <a:ext cx="2289264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247" y="2468032"/>
            <a:ext cx="10479505" cy="3416300"/>
          </a:xfrm>
        </p:spPr>
        <p:txBody>
          <a:bodyPr>
            <a:normAutofit/>
          </a:bodyPr>
          <a:lstStyle/>
          <a:p>
            <a:r>
              <a:rPr lang="en-US" sz="2400" b="1" dirty="0">
                <a:sym typeface="Euclid Extra" panose="02050502000505020303" pitchFamily="18" charset="2"/>
              </a:rPr>
              <a:t>Exit Slip- A gas expands </a:t>
            </a:r>
            <a:r>
              <a:rPr lang="en-US" sz="2400" b="1" dirty="0" err="1">
                <a:sym typeface="Euclid Extra" panose="02050502000505020303" pitchFamily="18" charset="2"/>
              </a:rPr>
              <a:t>isobarically</a:t>
            </a:r>
            <a:r>
              <a:rPr lang="en-US" sz="2400" b="1" dirty="0">
                <a:sym typeface="Euclid Extra" panose="02050502000505020303" pitchFamily="18" charset="2"/>
              </a:rPr>
              <a:t> from a volume of 3.80 x 10</a:t>
            </a:r>
            <a:r>
              <a:rPr lang="en-US" sz="2400" b="1" baseline="30000" dirty="0">
                <a:sym typeface="Euclid Extra" panose="02050502000505020303" pitchFamily="18" charset="2"/>
              </a:rPr>
              <a:t>-3</a:t>
            </a:r>
            <a:r>
              <a:rPr lang="en-US" sz="2400" b="1" dirty="0">
                <a:sym typeface="Euclid Extra" panose="02050502000505020303" pitchFamily="18" charset="2"/>
              </a:rPr>
              <a:t> m</a:t>
            </a:r>
            <a:r>
              <a:rPr lang="en-US" sz="2400" b="1" baseline="30000" dirty="0">
                <a:sym typeface="Euclid Extra" panose="02050502000505020303" pitchFamily="18" charset="2"/>
              </a:rPr>
              <a:t>3</a:t>
            </a:r>
            <a:r>
              <a:rPr lang="en-US" sz="2400" b="1" dirty="0">
                <a:sym typeface="Euclid Extra" panose="02050502000505020303" pitchFamily="18" charset="2"/>
              </a:rPr>
              <a:t> to 5.20 x 10</a:t>
            </a:r>
            <a:r>
              <a:rPr lang="en-US" sz="2400" b="1" baseline="30000" dirty="0">
                <a:sym typeface="Euclid Extra" panose="02050502000505020303" pitchFamily="18" charset="2"/>
              </a:rPr>
              <a:t>-3</a:t>
            </a:r>
            <a:r>
              <a:rPr lang="en-US" sz="2400" b="1" dirty="0">
                <a:sym typeface="Euclid Extra" panose="02050502000505020303" pitchFamily="18" charset="2"/>
              </a:rPr>
              <a:t> m</a:t>
            </a:r>
            <a:r>
              <a:rPr lang="en-US" sz="2400" b="1" baseline="30000" dirty="0">
                <a:sym typeface="Euclid Extra" panose="02050502000505020303" pitchFamily="18" charset="2"/>
              </a:rPr>
              <a:t>3</a:t>
            </a:r>
            <a:r>
              <a:rPr lang="en-US" sz="2400" b="1" dirty="0">
                <a:sym typeface="Euclid Extra" panose="02050502000505020303" pitchFamily="18" charset="2"/>
              </a:rPr>
              <a:t> at 103.5 </a:t>
            </a:r>
            <a:r>
              <a:rPr lang="en-US" sz="2400" b="1" dirty="0" err="1">
                <a:sym typeface="Euclid Extra" panose="02050502000505020303" pitchFamily="18" charset="2"/>
              </a:rPr>
              <a:t>kPa</a:t>
            </a:r>
            <a:r>
              <a:rPr lang="en-US" sz="2400" b="1" dirty="0">
                <a:sym typeface="Euclid Extra" panose="02050502000505020303" pitchFamily="18" charset="2"/>
              </a:rPr>
              <a:t>. How much PV work is done by the gas?</a:t>
            </a:r>
          </a:p>
          <a:p>
            <a:pPr marL="0" indent="0">
              <a:buNone/>
            </a:pPr>
            <a:endParaRPr lang="en-US" sz="2400" b="1" dirty="0">
              <a:sym typeface="Euclid Extra" panose="02050502000505020303" pitchFamily="18" charset="2"/>
            </a:endParaRPr>
          </a:p>
          <a:p>
            <a:r>
              <a:rPr lang="en-US" sz="2000" b="1" dirty="0"/>
              <a:t>What’s Due?  (Pending assignments to complete.)</a:t>
            </a:r>
          </a:p>
          <a:p>
            <a:pPr lvl="1"/>
            <a:r>
              <a:rPr lang="en-US" sz="1800" b="1" dirty="0"/>
              <a:t>B.2 p33 #18-23</a:t>
            </a:r>
          </a:p>
          <a:p>
            <a:r>
              <a:rPr lang="en-US" sz="2000" b="1" dirty="0"/>
              <a:t>What’s Next?  (How to prepare for the next day)</a:t>
            </a:r>
          </a:p>
          <a:p>
            <a:pPr lvl="1"/>
            <a:r>
              <a:rPr lang="en-US" sz="1800" b="1" dirty="0"/>
              <a:t>Read B.2.1-5 p19-26</a:t>
            </a:r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41831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In thermodynamics, the </a:t>
            </a:r>
            <a:r>
              <a:rPr lang="en-US" sz="2400" b="1" u="sng" dirty="0"/>
              <a:t>state</a:t>
            </a:r>
            <a:r>
              <a:rPr lang="en-US" sz="2400" b="1" dirty="0"/>
              <a:t> of a system is defined by specifying values for a set of measurable properties sufficient to determine all other properties. For gases, these properties are P, V and T.</a:t>
            </a:r>
          </a:p>
          <a:p>
            <a:pPr lvl="1"/>
            <a:r>
              <a:rPr lang="en-US" sz="2000" b="1" dirty="0"/>
              <a:t>E.g. Your health state could be said to be set by your vital signs.</a:t>
            </a:r>
          </a:p>
          <a:p>
            <a:r>
              <a:rPr lang="en-US" sz="2200" b="1" dirty="0"/>
              <a:t>Simple gas law problems always involve two states.</a:t>
            </a:r>
          </a:p>
          <a:p>
            <a:r>
              <a:rPr lang="en-US" sz="2200" b="1" dirty="0"/>
              <a:t>Ideal gas law applies to a single state.</a:t>
            </a:r>
          </a:p>
          <a:p>
            <a:r>
              <a:rPr lang="en-US" sz="2200" b="1" dirty="0"/>
              <a:t>Processes involve at least two states.</a:t>
            </a:r>
          </a:p>
          <a:p>
            <a:pPr marL="5715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1297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41831" cy="34163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A </a:t>
            </a:r>
            <a:r>
              <a:rPr lang="en-US" sz="2400" b="1" u="sng" dirty="0"/>
              <a:t>state function </a:t>
            </a:r>
            <a:r>
              <a:rPr lang="en-US" sz="2400" b="1" dirty="0"/>
              <a:t>is any variable that is only dependent on the state of the system. </a:t>
            </a:r>
          </a:p>
          <a:p>
            <a:r>
              <a:rPr lang="en-US" sz="2400" b="1" dirty="0"/>
              <a:t>A state function is </a:t>
            </a:r>
            <a:r>
              <a:rPr lang="en-US" sz="2400" b="1" u="sng" dirty="0"/>
              <a:t>not dependent on the path </a:t>
            </a:r>
            <a:r>
              <a:rPr lang="en-US" sz="2400" b="1" dirty="0"/>
              <a:t>used to obtain the state.</a:t>
            </a:r>
          </a:p>
          <a:p>
            <a:r>
              <a:rPr lang="en-US" sz="2400" b="1" dirty="0"/>
              <a:t>Many variables are state functions: mass, Energy, Entropy, Pressure, Temperature, Volume, chemical composition, density, number of moles</a:t>
            </a:r>
          </a:p>
          <a:p>
            <a:r>
              <a:rPr lang="en-US" sz="2400" b="1" dirty="0"/>
              <a:t>Important variables that are </a:t>
            </a:r>
            <a:r>
              <a:rPr lang="en-US" sz="2400" b="1" u="sng" dirty="0"/>
              <a:t>NOT state functions</a:t>
            </a:r>
            <a:r>
              <a:rPr lang="en-US" sz="2400" b="1" dirty="0"/>
              <a:t>: heat and work</a:t>
            </a:r>
          </a:p>
          <a:p>
            <a:pPr lvl="1"/>
            <a:r>
              <a:rPr lang="en-US" sz="2400" b="1" dirty="0"/>
              <a:t>Both heat and work are </a:t>
            </a:r>
            <a:r>
              <a:rPr lang="en-US" sz="2400" b="1" u="sng" dirty="0"/>
              <a:t>path dependent</a:t>
            </a:r>
          </a:p>
          <a:p>
            <a:pPr lvl="1"/>
            <a:r>
              <a:rPr lang="en-US" sz="2400" b="1" u="sng" dirty="0"/>
              <a:t>The process used matters.</a:t>
            </a:r>
          </a:p>
        </p:txBody>
      </p:sp>
    </p:spTree>
    <p:extLst>
      <p:ext uri="{BB962C8B-B14F-4D97-AF65-F5344CB8AC3E}">
        <p14:creationId xmlns:p14="http://schemas.microsoft.com/office/powerpoint/2010/main" val="12870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92381" cy="3416300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A thermodynamic process is one that takes a system from one state to another.</a:t>
            </a:r>
          </a:p>
          <a:p>
            <a:r>
              <a:rPr lang="en-US" sz="2000" b="1" dirty="0"/>
              <a:t>There are several types of processes dependent on the conditions for the change. (We’ve already seen most with the simple gas laws.)</a:t>
            </a:r>
          </a:p>
          <a:p>
            <a:r>
              <a:rPr lang="en-US" sz="2000" b="1" u="sng" dirty="0"/>
              <a:t>Isothermal process </a:t>
            </a:r>
            <a:r>
              <a:rPr lang="en-US" sz="2000" b="1" dirty="0"/>
              <a:t>– Temperature is constant 		e.g. Boyle’s law</a:t>
            </a:r>
          </a:p>
          <a:p>
            <a:r>
              <a:rPr lang="en-US" sz="2000" b="1" u="sng" dirty="0"/>
              <a:t>Isobaric process </a:t>
            </a:r>
            <a:r>
              <a:rPr lang="en-US" sz="2000" b="1" dirty="0"/>
              <a:t>– Pressure is constant				e.g. Charles’ law</a:t>
            </a:r>
          </a:p>
          <a:p>
            <a:r>
              <a:rPr lang="en-US" sz="2000" b="1" u="sng" dirty="0" err="1"/>
              <a:t>Isovolumetric</a:t>
            </a:r>
            <a:r>
              <a:rPr lang="en-US" sz="2000" b="1" u="sng" dirty="0"/>
              <a:t> process </a:t>
            </a:r>
            <a:r>
              <a:rPr lang="en-US" sz="2000" b="1" dirty="0"/>
              <a:t>– Volume is constant		e.g. Gay-Lussac’s Law</a:t>
            </a:r>
          </a:p>
          <a:p>
            <a:pPr lvl="1"/>
            <a:r>
              <a:rPr lang="en-US" sz="1800" b="1" dirty="0"/>
              <a:t>(You may see the term isochoric for this case in older resources)</a:t>
            </a:r>
          </a:p>
          <a:p>
            <a:r>
              <a:rPr lang="en-US" sz="2000" b="1" u="sng" dirty="0"/>
              <a:t>Adiabatic process </a:t>
            </a:r>
            <a:r>
              <a:rPr lang="en-US" sz="2000" b="1" dirty="0"/>
              <a:t>– No heat transfer 				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130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6935160" cy="3766303"/>
          </a:xfrm>
        </p:spPr>
        <p:txBody>
          <a:bodyPr>
            <a:normAutofit/>
          </a:bodyPr>
          <a:lstStyle/>
          <a:p>
            <a:r>
              <a:rPr lang="en-US" sz="2000" b="1" dirty="0"/>
              <a:t>Pressure vs Volume (PV) graphs are the most common way to describe the state of an ideal gas and the processes it undergoes.</a:t>
            </a:r>
          </a:p>
          <a:p>
            <a:r>
              <a:rPr lang="en-US" sz="2000" b="1" u="sng" dirty="0"/>
              <a:t>Isobaric processes are horizontal lines.</a:t>
            </a:r>
          </a:p>
          <a:p>
            <a:r>
              <a:rPr lang="en-US" sz="2000" b="1" u="sng" dirty="0"/>
              <a:t>Isovolumetric processes vertical lines. </a:t>
            </a:r>
          </a:p>
          <a:p>
            <a:r>
              <a:rPr lang="en-US" sz="2000" b="1" u="sng" dirty="0"/>
              <a:t>Isothermal processes are described by an inverse relationship. </a:t>
            </a:r>
          </a:p>
          <a:p>
            <a:pPr lvl="1"/>
            <a:r>
              <a:rPr lang="en-US" sz="1800" b="1" dirty="0"/>
              <a:t>Recall Boyles law PV = constant when T is constant.</a:t>
            </a:r>
          </a:p>
          <a:p>
            <a:pPr lvl="1"/>
            <a:r>
              <a:rPr lang="en-US" sz="1800" b="1" dirty="0"/>
              <a:t>The closer a line is to the origin, the lower the temperature.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5" t="36388" r="68741" b="26324"/>
          <a:stretch/>
        </p:blipFill>
        <p:spPr>
          <a:xfrm>
            <a:off x="8529268" y="2250375"/>
            <a:ext cx="3032468" cy="2414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96" y="4665373"/>
            <a:ext cx="1906651" cy="19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9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Adiabatic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7012652" cy="3893553"/>
          </a:xfrm>
        </p:spPr>
        <p:txBody>
          <a:bodyPr>
            <a:normAutofit/>
          </a:bodyPr>
          <a:lstStyle/>
          <a:p>
            <a:r>
              <a:rPr lang="en-US" sz="2000" b="1" dirty="0"/>
              <a:t>In an adiabatic process, </a:t>
            </a:r>
            <a:r>
              <a:rPr lang="en-US" sz="2000" b="1" dirty="0">
                <a:sym typeface="Euclid Symbol" panose="05050102010706020507" pitchFamily="18" charset="2"/>
              </a:rPr>
              <a:t>Q = 0. From this, the relationship between P and V can be determined. </a:t>
            </a:r>
          </a:p>
          <a:p>
            <a:r>
              <a:rPr lang="en-US" sz="2000" b="1" dirty="0">
                <a:sym typeface="Euclid Symbol" panose="05050102010706020507" pitchFamily="18" charset="2"/>
              </a:rPr>
              <a:t>The resulting equation means </a:t>
            </a:r>
          </a:p>
          <a:p>
            <a:pPr lvl="1"/>
            <a:r>
              <a:rPr lang="en-US" sz="1800" b="1" dirty="0">
                <a:sym typeface="Euclid Symbol" panose="05050102010706020507" pitchFamily="18" charset="2"/>
              </a:rPr>
              <a:t>On a PV diagram </a:t>
            </a:r>
            <a:r>
              <a:rPr lang="en-US" sz="1800" b="1" u="sng" dirty="0">
                <a:sym typeface="Euclid Symbol" panose="05050102010706020507" pitchFamily="18" charset="2"/>
              </a:rPr>
              <a:t>the adiabatic line will be similar to an isothermal line, but steeper</a:t>
            </a:r>
            <a:r>
              <a:rPr lang="en-US" sz="1800" b="1" dirty="0">
                <a:sym typeface="Euclid Symbol" panose="05050102010706020507" pitchFamily="18" charset="2"/>
              </a:rPr>
              <a:t>.</a:t>
            </a:r>
          </a:p>
          <a:p>
            <a:pPr lvl="1"/>
            <a:r>
              <a:rPr lang="en-US" sz="1800" b="1" dirty="0">
                <a:sym typeface="Euclid Symbol" panose="05050102010706020507" pitchFamily="18" charset="2"/>
              </a:rPr>
              <a:t>Problems similar to </a:t>
            </a:r>
            <a:r>
              <a:rPr lang="en-US" sz="1800" b="1" dirty="0" err="1">
                <a:sym typeface="Euclid Symbol" panose="05050102010706020507" pitchFamily="18" charset="2"/>
              </a:rPr>
              <a:t>Bolye’s</a:t>
            </a:r>
            <a:r>
              <a:rPr lang="en-US" sz="1800" b="1" dirty="0">
                <a:sym typeface="Euclid Symbol" panose="05050102010706020507" pitchFamily="18" charset="2"/>
              </a:rPr>
              <a:t> law problems can be solved using this equation if an adiabatic process is described.</a:t>
            </a:r>
          </a:p>
          <a:p>
            <a:r>
              <a:rPr lang="en-US" sz="2000" b="1" dirty="0">
                <a:sym typeface="Euclid Symbol" panose="05050102010706020507" pitchFamily="18" charset="2"/>
              </a:rPr>
              <a:t>Ex: An ideal gas initially at 105 </a:t>
            </a:r>
            <a:r>
              <a:rPr lang="en-US" sz="2000" b="1" dirty="0" err="1">
                <a:sym typeface="Euclid Symbol" panose="05050102010706020507" pitchFamily="18" charset="2"/>
              </a:rPr>
              <a:t>kPa</a:t>
            </a:r>
            <a:r>
              <a:rPr lang="en-US" sz="2000" b="1" dirty="0">
                <a:sym typeface="Euclid Symbol" panose="05050102010706020507" pitchFamily="18" charset="2"/>
              </a:rPr>
              <a:t> expands adiabatically from 3.5 x 10</a:t>
            </a:r>
            <a:r>
              <a:rPr lang="en-US" sz="2000" b="1" baseline="30000" dirty="0">
                <a:sym typeface="Euclid Symbol" panose="05050102010706020507" pitchFamily="18" charset="2"/>
              </a:rPr>
              <a:t>-4</a:t>
            </a:r>
            <a:r>
              <a:rPr lang="en-US" sz="2000" b="1" dirty="0">
                <a:sym typeface="Euclid Symbol" panose="05050102010706020507" pitchFamily="18" charset="2"/>
              </a:rPr>
              <a:t> m</a:t>
            </a:r>
            <a:r>
              <a:rPr lang="en-US" sz="2000" b="1" baseline="30000" dirty="0">
                <a:sym typeface="Euclid Symbol" panose="05050102010706020507" pitchFamily="18" charset="2"/>
              </a:rPr>
              <a:t>3</a:t>
            </a:r>
            <a:r>
              <a:rPr lang="en-US" sz="2000" b="1" dirty="0">
                <a:sym typeface="Euclid Symbol" panose="05050102010706020507" pitchFamily="18" charset="2"/>
              </a:rPr>
              <a:t> to 8.9 x 10</a:t>
            </a:r>
            <a:r>
              <a:rPr lang="en-US" sz="2000" b="1" baseline="30000" dirty="0">
                <a:sym typeface="Euclid Symbol" panose="05050102010706020507" pitchFamily="18" charset="2"/>
              </a:rPr>
              <a:t>-4 </a:t>
            </a:r>
            <a:r>
              <a:rPr lang="en-US" sz="2000" b="1" dirty="0">
                <a:sym typeface="Euclid Symbol" panose="05050102010706020507" pitchFamily="18" charset="2"/>
              </a:rPr>
              <a:t>m</a:t>
            </a:r>
            <a:r>
              <a:rPr lang="en-US" sz="2000" b="1" baseline="30000" dirty="0">
                <a:sym typeface="Euclid Symbol" panose="05050102010706020507" pitchFamily="18" charset="2"/>
              </a:rPr>
              <a:t>3</a:t>
            </a:r>
            <a:r>
              <a:rPr lang="en-US" sz="2000" b="1" dirty="0">
                <a:sym typeface="Euclid Symbol" panose="05050102010706020507" pitchFamily="18" charset="2"/>
              </a:rPr>
              <a:t>. What is the new pressure?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060697" y="2603500"/>
          <a:ext cx="26400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3" imgW="1054080" imgH="253800" progId="Equation.DSMT4">
                  <p:embed/>
                </p:oleObj>
              </mc:Choice>
              <mc:Fallback>
                <p:oleObj name="Equation" r:id="rId3" imgW="105408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0697" y="2603500"/>
                        <a:ext cx="2640013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816" t="50583" r="69257" b="14036"/>
          <a:stretch/>
        </p:blipFill>
        <p:spPr>
          <a:xfrm>
            <a:off x="8497726" y="3570863"/>
            <a:ext cx="3373432" cy="25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Adiabatic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Notice that for an adiabatic process, P, V </a:t>
            </a:r>
            <a:r>
              <a:rPr lang="en-US" sz="2000" b="1" i="1" dirty="0"/>
              <a:t>and</a:t>
            </a:r>
            <a:r>
              <a:rPr lang="en-US" sz="2000" b="1" dirty="0"/>
              <a:t> T change.</a:t>
            </a:r>
          </a:p>
          <a:p>
            <a:pPr lvl="1"/>
            <a:r>
              <a:rPr lang="en-US" sz="1800" b="1" dirty="0"/>
              <a:t> The initial and final states of an adiabatic process are located on different isothermal lines.</a:t>
            </a:r>
          </a:p>
          <a:p>
            <a:r>
              <a:rPr lang="en-US" sz="2000" b="1" dirty="0"/>
              <a:t>Using the ideal gas law to find the VT relationship, solve PV  = </a:t>
            </a:r>
            <a:r>
              <a:rPr lang="en-US" sz="2000" b="1" dirty="0" err="1"/>
              <a:t>nRT</a:t>
            </a:r>
            <a:r>
              <a:rPr lang="en-US" sz="2000" b="1" dirty="0"/>
              <a:t> for P.</a:t>
            </a:r>
          </a:p>
          <a:p>
            <a:r>
              <a:rPr lang="en-US" sz="2000" b="1" dirty="0"/>
              <a:t>Substituting this into the adiabatic equation and collecting all constant terms. (n, R and constant)</a:t>
            </a:r>
          </a:p>
          <a:p>
            <a:r>
              <a:rPr lang="en-US" sz="2000" b="1" dirty="0"/>
              <a:t>If a gas expands adiabatically, the temperature drops.</a:t>
            </a:r>
          </a:p>
          <a:p>
            <a:r>
              <a:rPr lang="en-US" sz="2000" b="1" dirty="0"/>
              <a:t>If a gas compresses adiabatically, the temperature rises.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028946" y="2397737"/>
          <a:ext cx="26400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3" imgW="1054080" imgH="253800" progId="Equation.DSMT4">
                  <p:embed/>
                </p:oleObj>
              </mc:Choice>
              <mc:Fallback>
                <p:oleObj name="Equation" r:id="rId3" imgW="105408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8946" y="2397737"/>
                        <a:ext cx="2640013" cy="63658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16366" y="3495759"/>
          <a:ext cx="14954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16366" y="3495759"/>
                        <a:ext cx="149542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097505" y="4933198"/>
          <a:ext cx="253970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7" imgW="1028520" imgH="253800" progId="Equation.DSMT4">
                  <p:embed/>
                </p:oleObj>
              </mc:Choice>
              <mc:Fallback>
                <p:oleObj name="Equation" r:id="rId7" imgW="102852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97505" y="4933198"/>
                        <a:ext cx="2539705" cy="63658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7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Work (Big Takeaway conclusions)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8761411" cy="34163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/>
                  <a:t>The </a:t>
                </a:r>
                <a:r>
                  <a:rPr lang="en-US" sz="2800" b="1" u="sng" dirty="0"/>
                  <a:t>work done by a gas during a thermodynamic process</a:t>
                </a:r>
                <a:r>
                  <a:rPr lang="en-US" sz="2800" b="1" dirty="0"/>
                  <a:t> is called PV work</a:t>
                </a:r>
                <a:r>
                  <a:rPr lang="en-US" sz="2400" b="1" dirty="0"/>
                  <a:t>.</a:t>
                </a:r>
              </a:p>
              <a:p>
                <a:r>
                  <a:rPr lang="en-US" sz="2400" b="1" dirty="0"/>
                  <a:t>It is calculated as </a:t>
                </a:r>
                <a:r>
                  <a:rPr lang="en-US" sz="3600" b="1" dirty="0"/>
                  <a:t>W = P</a:t>
                </a:r>
                <a:r>
                  <a:rPr lang="en-US" sz="3600" b="1" dirty="0">
                    <a:sym typeface="Euclid Symbol" panose="05050102010706020507" pitchFamily="18" charset="2"/>
                  </a:rPr>
                  <a:t>V </a:t>
                </a:r>
                <a:r>
                  <a:rPr lang="en-US" sz="2400" b="1" dirty="0">
                    <a:sym typeface="Euclid Symbol" panose="05050102010706020507" pitchFamily="18" charset="2"/>
                  </a:rPr>
                  <a:t>(or in calculus terms an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</m:sup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𝑷𝒅𝑽</m:t>
                        </m:r>
                      </m:e>
                    </m:nary>
                    <m:r>
                      <a:rPr lang="en-US" sz="2400" b="1" i="0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= </m:t>
                    </m:r>
                  </m:oMath>
                </a14:m>
                <a:r>
                  <a:rPr lang="en-US" sz="2400" b="1" dirty="0">
                    <a:sym typeface="Euclid Symbol" panose="05050102010706020507" pitchFamily="18" charset="2"/>
                  </a:rPr>
                  <a:t> </a:t>
                </a:r>
                <a:r>
                  <a:rPr lang="en-US" sz="2400" b="1" u="sng" dirty="0">
                    <a:sym typeface="Euclid Symbol" panose="05050102010706020507" pitchFamily="18" charset="2"/>
                  </a:rPr>
                  <a:t>area below process line on a P vs V graph</a:t>
                </a:r>
                <a:r>
                  <a:rPr lang="en-US" sz="2400" b="1" dirty="0">
                    <a:sym typeface="Euclid Symbol" panose="05050102010706020507" pitchFamily="18" charset="2"/>
                  </a:rPr>
                  <a:t>)</a:t>
                </a:r>
              </a:p>
              <a:p>
                <a:r>
                  <a:rPr lang="en-US" sz="3600" b="1" u="sng" dirty="0">
                    <a:solidFill>
                      <a:srgbClr val="FF0000"/>
                    </a:solidFill>
                    <a:sym typeface="Euclid Symbol" panose="05050102010706020507" pitchFamily="18" charset="2"/>
                  </a:rPr>
                  <a:t>W for an expansion is positive and W for a compression is negative</a:t>
                </a:r>
                <a:r>
                  <a:rPr lang="en-US" sz="3600" b="1" dirty="0">
                    <a:solidFill>
                      <a:srgbClr val="FF0000"/>
                    </a:solidFill>
                    <a:sym typeface="Euclid Symbol" panose="05050102010706020507" pitchFamily="18" charset="2"/>
                  </a:rPr>
                  <a:t>   </a:t>
                </a:r>
                <a:r>
                  <a:rPr lang="en-US" sz="2400" b="1" dirty="0">
                    <a:solidFill>
                      <a:schemeClr val="tx1"/>
                    </a:solidFill>
                    <a:sym typeface="Euclid Symbol" panose="05050102010706020507" pitchFamily="18" charset="2"/>
                  </a:rPr>
                  <a:t>(May seem backwards.)</a:t>
                </a:r>
                <a:endParaRPr lang="en-US" sz="3600" b="1" u="sng" dirty="0">
                  <a:solidFill>
                    <a:srgbClr val="FF0000"/>
                  </a:solidFill>
                  <a:sym typeface="Euclid Symbol" panose="05050102010706020507" pitchFamily="18" charset="2"/>
                </a:endParaRPr>
              </a:p>
              <a:p>
                <a:r>
                  <a:rPr lang="en-US" sz="2100" b="1" dirty="0">
                    <a:solidFill>
                      <a:schemeClr val="tx1"/>
                    </a:solidFill>
                    <a:sym typeface="Euclid Symbol" panose="05050102010706020507" pitchFamily="18" charset="2"/>
                  </a:rPr>
                  <a:t>Just listen and follow the derivation of these ideas. No need to take notes. Ask questions if I lose you at any step.</a:t>
                </a:r>
                <a:endParaRPr lang="en-US" sz="2100" b="1" dirty="0">
                  <a:solidFill>
                    <a:schemeClr val="tx1"/>
                  </a:solidFill>
                </a:endParaRPr>
              </a:p>
              <a:p>
                <a:endParaRPr lang="en-US" sz="2400" b="1" dirty="0">
                  <a:sym typeface="Euclid Symbol" panose="05050102010706020507" pitchFamily="18" charset="2"/>
                </a:endParaRPr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8761411" cy="3416300"/>
              </a:xfrm>
              <a:blipFill>
                <a:blip r:embed="rId2"/>
                <a:stretch>
                  <a:fillRect l="-1043" t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18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Signs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/>
              <a:t>Why a detailed derivation??</a:t>
            </a:r>
          </a:p>
          <a:p>
            <a:r>
              <a:rPr lang="en-US" sz="2400" b="1" dirty="0"/>
              <a:t>If you google PV work, half will say W = P</a:t>
            </a:r>
            <a:r>
              <a:rPr lang="en-US" sz="2400" b="1" dirty="0">
                <a:sym typeface="Euclid Symbol" panose="05050102010706020507" pitchFamily="18" charset="2"/>
              </a:rPr>
              <a:t>V while the other half say W =  – </a:t>
            </a:r>
            <a:r>
              <a:rPr lang="en-US" sz="2400" b="1" dirty="0"/>
              <a:t> P</a:t>
            </a:r>
            <a:r>
              <a:rPr lang="en-US" sz="2400" b="1" dirty="0">
                <a:sym typeface="Euclid Symbol" panose="05050102010706020507" pitchFamily="18" charset="2"/>
              </a:rPr>
              <a:t>V. 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IB text uses W = </a:t>
            </a:r>
            <a:r>
              <a:rPr lang="en-US" sz="2400" b="1" dirty="0"/>
              <a:t>P</a:t>
            </a:r>
            <a:r>
              <a:rPr lang="en-US" sz="2400" b="1" dirty="0">
                <a:sym typeface="Euclid Symbol" panose="05050102010706020507" pitchFamily="18" charset="2"/>
              </a:rPr>
              <a:t>V.  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We will see that this is just a convention and either can be correct. 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One work is from the external perspective, one is from the internal gas perspective.  Both are entirely correct, but which is being used is hardly ever stated.</a:t>
            </a:r>
            <a:r>
              <a:rPr lang="en-US" sz="2400" b="1" dirty="0">
                <a:sym typeface="Wingdings" panose="05000000000000000000" pitchFamily="2" charset="2"/>
              </a:rPr>
              <a:t> confusion for students.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2201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47588</TotalTime>
  <Words>1532</Words>
  <Application>Microsoft Office PowerPoint</Application>
  <PresentationFormat>Widescreen</PresentationFormat>
  <Paragraphs>144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Wingdings 3</vt:lpstr>
      <vt:lpstr>Ion Boardroom</vt:lpstr>
      <vt:lpstr>Equation</vt:lpstr>
      <vt:lpstr>MathType 7.0 Equation</vt:lpstr>
      <vt:lpstr>Physics 2 – Feb 25, 2020</vt:lpstr>
      <vt:lpstr>States</vt:lpstr>
      <vt:lpstr>State Functions</vt:lpstr>
      <vt:lpstr>Types of Processes</vt:lpstr>
      <vt:lpstr>PV Diagrams</vt:lpstr>
      <vt:lpstr>Adiabatic Processes</vt:lpstr>
      <vt:lpstr>Adiabatic Processes</vt:lpstr>
      <vt:lpstr>PV Work (Big Takeaway conclusions)</vt:lpstr>
      <vt:lpstr>Work Signs warning</vt:lpstr>
      <vt:lpstr>Change in energy for a system, last time</vt:lpstr>
      <vt:lpstr>PV Work Derived Part 1 – Work by Fext </vt:lpstr>
      <vt:lpstr>PV Work Derived Part 2 – Piston h signs </vt:lpstr>
      <vt:lpstr>PV Work Derived – Part 3 Work external</vt:lpstr>
      <vt:lpstr>PV Work Derived – Part 4 Gas Pressure</vt:lpstr>
      <vt:lpstr>PV Work Derived – Part 5 PV Work</vt:lpstr>
      <vt:lpstr>PV work on a PV diagram</vt:lpstr>
      <vt:lpstr>PV work on a PV diagram</vt:lpstr>
      <vt:lpstr>Work done for a PV diagram cycle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509</cp:revision>
  <dcterms:created xsi:type="dcterms:W3CDTF">2015-08-11T02:33:52Z</dcterms:created>
  <dcterms:modified xsi:type="dcterms:W3CDTF">2020-02-25T14:16:38Z</dcterms:modified>
</cp:coreProperties>
</file>